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1"/>
  </p:notesMasterIdLst>
  <p:handoutMasterIdLst>
    <p:handoutMasterId r:id="rId22"/>
  </p:handoutMasterIdLst>
  <p:sldIdLst>
    <p:sldId id="256" r:id="rId3"/>
    <p:sldId id="325" r:id="rId4"/>
    <p:sldId id="316" r:id="rId5"/>
    <p:sldId id="317" r:id="rId6"/>
    <p:sldId id="319" r:id="rId7"/>
    <p:sldId id="318" r:id="rId8"/>
    <p:sldId id="320" r:id="rId9"/>
    <p:sldId id="323" r:id="rId10"/>
    <p:sldId id="321" r:id="rId11"/>
    <p:sldId id="322" r:id="rId12"/>
    <p:sldId id="324" r:id="rId13"/>
    <p:sldId id="315" r:id="rId14"/>
    <p:sldId id="302" r:id="rId15"/>
    <p:sldId id="312" r:id="rId16"/>
    <p:sldId id="313" r:id="rId17"/>
    <p:sldId id="311" r:id="rId18"/>
    <p:sldId id="326" r:id="rId19"/>
    <p:sldId id="314" r:id="rId20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3" charset="0"/>
        <a:ea typeface="ヒラギノ角ゴ Pro W3" pitchFamily="-103" charset="-128"/>
        <a:cs typeface="ヒラギノ角ゴ Pro W3" pitchFamily="-103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3" charset="0"/>
        <a:ea typeface="ヒラギノ角ゴ Pro W3" pitchFamily="-103" charset="-128"/>
        <a:cs typeface="ヒラギノ角ゴ Pro W3" pitchFamily="-103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3" charset="0"/>
        <a:ea typeface="ヒラギノ角ゴ Pro W3" pitchFamily="-103" charset="-128"/>
        <a:cs typeface="ヒラギノ角ゴ Pro W3" pitchFamily="-103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3" charset="0"/>
        <a:ea typeface="ヒラギノ角ゴ Pro W3" pitchFamily="-103" charset="-128"/>
        <a:cs typeface="ヒラギノ角ゴ Pro W3" pitchFamily="-103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3" charset="0"/>
        <a:ea typeface="ヒラギノ角ゴ Pro W3" pitchFamily="-103" charset="-128"/>
        <a:cs typeface="ヒラギノ角ゴ Pro W3" pitchFamily="-103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3" charset="0"/>
        <a:ea typeface="ヒラギノ角ゴ Pro W3" pitchFamily="-103" charset="-128"/>
        <a:cs typeface="ヒラギノ角ゴ Pro W3" pitchFamily="-103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3" charset="0"/>
        <a:ea typeface="ヒラギノ角ゴ Pro W3" pitchFamily="-103" charset="-128"/>
        <a:cs typeface="ヒラギノ角ゴ Pro W3" pitchFamily="-103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3" charset="0"/>
        <a:ea typeface="ヒラギノ角ゴ Pro W3" pitchFamily="-103" charset="-128"/>
        <a:cs typeface="ヒラギノ角ゴ Pro W3" pitchFamily="-103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3" charset="0"/>
        <a:ea typeface="ヒラギノ角ゴ Pro W3" pitchFamily="-103" charset="-128"/>
        <a:cs typeface="ヒラギノ角ゴ Pro W3" pitchFamily="-10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07B"/>
    <a:srgbClr val="F39DFF"/>
    <a:srgbClr val="E30E6F"/>
    <a:srgbClr val="F39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5"/>
    <p:restoredTop sz="94674"/>
  </p:normalViewPr>
  <p:slideViewPr>
    <p:cSldViewPr snapToGrid="0" snapToObjects="1">
      <p:cViewPr varScale="1">
        <p:scale>
          <a:sx n="95" d="100"/>
          <a:sy n="95" d="100"/>
        </p:scale>
        <p:origin x="46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0" d="100"/>
          <a:sy n="50" d="100"/>
        </p:scale>
        <p:origin x="203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Bénévoles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27</c:v>
                </c:pt>
                <c:pt idx="1">
                  <c:v>23</c:v>
                </c:pt>
                <c:pt idx="2">
                  <c:v>20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21-4642-A810-5A38240665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0505984"/>
        <c:axId val="370507296"/>
        <c:axId val="0"/>
      </c:bar3DChart>
      <c:catAx>
        <c:axId val="37050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507296"/>
        <c:crosses val="autoZero"/>
        <c:auto val="1"/>
        <c:lblAlgn val="ctr"/>
        <c:lblOffset val="100"/>
        <c:noMultiLvlLbl val="0"/>
      </c:catAx>
      <c:valAx>
        <c:axId val="37050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50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Séances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371</c:v>
                </c:pt>
                <c:pt idx="1">
                  <c:v>138</c:v>
                </c:pt>
                <c:pt idx="2">
                  <c:v>219</c:v>
                </c:pt>
                <c:pt idx="3">
                  <c:v>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1D-44B6-A67E-3EE79D651D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0505984"/>
        <c:axId val="370507296"/>
        <c:axId val="0"/>
      </c:bar3DChart>
      <c:catAx>
        <c:axId val="37050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507296"/>
        <c:crosses val="autoZero"/>
        <c:auto val="1"/>
        <c:lblAlgn val="ctr"/>
        <c:lblOffset val="100"/>
        <c:noMultiLvlLbl val="0"/>
      </c:catAx>
      <c:valAx>
        <c:axId val="37050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50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Bénéficiares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1873</c:v>
                </c:pt>
                <c:pt idx="1">
                  <c:v>712</c:v>
                </c:pt>
                <c:pt idx="2">
                  <c:v>1005</c:v>
                </c:pt>
                <c:pt idx="3">
                  <c:v>1631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1D-44B6-A67E-3EE79D651D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70505984"/>
        <c:axId val="370507296"/>
        <c:axId val="0"/>
      </c:bar3DChart>
      <c:catAx>
        <c:axId val="37050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507296"/>
        <c:crosses val="autoZero"/>
        <c:auto val="1"/>
        <c:lblAlgn val="ctr"/>
        <c:lblOffset val="100"/>
        <c:noMultiLvlLbl val="0"/>
      </c:catAx>
      <c:valAx>
        <c:axId val="37050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050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Recettes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33-45C1-9155-C9CA5740D4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33-45C1-9155-C9CA5740D4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933-45C1-9155-C9CA5740D4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3"/>
                <c:pt idx="0">
                  <c:v>Dons de partenaires</c:v>
                </c:pt>
                <c:pt idx="1">
                  <c:v>Marché de Noël</c:v>
                </c:pt>
                <c:pt idx="2">
                  <c:v>Emballage cadeaux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3"/>
                <c:pt idx="0">
                  <c:v>0.13</c:v>
                </c:pt>
                <c:pt idx="1">
                  <c:v>0.67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4-44F2-9A1E-1219F2983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Dépenses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25-47E5-86DE-0E84F8CD33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25-47E5-86DE-0E84F8CD33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25-47E5-86DE-0E84F8CD33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25-47E5-86DE-0E84F8CD33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A07-4858-AA98-E185B5E701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Achats de matériel</c:v>
                </c:pt>
                <c:pt idx="1">
                  <c:v>Achats de fournitures pour Pédiatrie et Ado</c:v>
                </c:pt>
                <c:pt idx="2">
                  <c:v>Formations des bénévoles</c:v>
                </c:pt>
                <c:pt idx="3">
                  <c:v>Animations en Ehpad</c:v>
                </c:pt>
                <c:pt idx="4">
                  <c:v>Frais administratifs &amp; recrutement</c:v>
                </c:pt>
              </c:strCache>
            </c:strRef>
          </c:cat>
          <c:val>
            <c:numRef>
              <c:f>Feuil1!$B$2:$B$6</c:f>
              <c:numCache>
                <c:formatCode>0%</c:formatCode>
                <c:ptCount val="5"/>
                <c:pt idx="0">
                  <c:v>0.5</c:v>
                </c:pt>
                <c:pt idx="1">
                  <c:v>7.0000000000000007E-2</c:v>
                </c:pt>
                <c:pt idx="2">
                  <c:v>0.23</c:v>
                </c:pt>
                <c:pt idx="3">
                  <c:v>0.13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4-44F2-9A1E-1219F2983C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711E08-D30D-3445-B682-C5B281E989A7}" type="datetime1">
              <a:rPr lang="fr-FR"/>
              <a:pPr>
                <a:defRPr/>
              </a:pPr>
              <a:t>10/01/2023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80A1BA-6FCA-C34E-8C30-C03BCDB1E1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451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7A3148-0CB0-8A43-9380-A025FA8CDBA5}" type="datetime1">
              <a:rPr lang="fr-FR"/>
              <a:pPr>
                <a:defRPr/>
              </a:pPr>
              <a:t>10/01/2023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ECFA2B5-AB72-954F-A92E-6B78F11BBD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673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93" charset="-128"/>
        <a:cs typeface="ヒラギノ角ゴ Pro W3" pitchFamily="-9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93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93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9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9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FA2B5-AB72-954F-A92E-6B78F11BBD17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01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FA2B5-AB72-954F-A92E-6B78F11BBD17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40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FA2B5-AB72-954F-A92E-6B78F11BBD17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456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FA2B5-AB72-954F-A92E-6B78F11BBD17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23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FA2B5-AB72-954F-A92E-6B78F11BBD17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17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782" y="3432721"/>
            <a:ext cx="3874418" cy="1131012"/>
          </a:xfrm>
        </p:spPr>
        <p:txBody>
          <a:bodyPr/>
          <a:lstStyle>
            <a:lvl1pPr algn="l">
              <a:defRPr sz="2600" b="1" cap="all" baseline="0">
                <a:solidFill>
                  <a:srgbClr val="ED207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83782" y="4563733"/>
            <a:ext cx="3874418" cy="663340"/>
          </a:xfrm>
        </p:spPr>
        <p:txBody>
          <a:bodyPr>
            <a:noAutofit/>
          </a:bodyPr>
          <a:lstStyle>
            <a:lvl1pPr marL="0" indent="0" algn="l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05DA6-6426-8242-A615-C8D7B48C30A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FE186-E496-254A-9F55-E98316F5A95B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 userDrawn="1"/>
        </p:nvSpPr>
        <p:spPr>
          <a:xfrm>
            <a:off x="1341438" y="830263"/>
            <a:ext cx="1628775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endParaRPr lang="fr-FR" sz="14000" dirty="0">
              <a:solidFill>
                <a:srgbClr val="F39D00"/>
              </a:solidFill>
              <a:latin typeface="Courier"/>
              <a:ea typeface="+mn-ea"/>
              <a:cs typeface="Courier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93494" y="2130425"/>
            <a:ext cx="3664705" cy="1470025"/>
          </a:xfrm>
        </p:spPr>
        <p:txBody>
          <a:bodyPr/>
          <a:lstStyle>
            <a:lvl1pPr algn="l"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93493" y="3886200"/>
            <a:ext cx="3664705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rgbClr val="ED207B"/>
                </a:solidFill>
              </a:defRPr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471863" y="6356350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ED207B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452438" cy="365125"/>
          </a:xfrm>
        </p:spPr>
        <p:txBody>
          <a:bodyPr/>
          <a:lstStyle>
            <a:lvl1pPr algn="r">
              <a:defRPr sz="1000">
                <a:solidFill>
                  <a:srgbClr val="ED207B"/>
                </a:solidFill>
              </a:defRPr>
            </a:lvl1pPr>
          </a:lstStyle>
          <a:p>
            <a:pPr>
              <a:defRPr/>
            </a:pPr>
            <a:fld id="{99656B3D-BBC6-7D41-83A5-FA97D5BCEA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1557338" y="830263"/>
            <a:ext cx="1412875" cy="1628775"/>
          </a:xfrm>
        </p:spPr>
        <p:txBody>
          <a:bodyPr/>
          <a:lstStyle>
            <a:lvl1pPr>
              <a:defRPr sz="14000" b="0">
                <a:solidFill>
                  <a:srgbClr val="F39D00"/>
                </a:solidFill>
                <a:latin typeface="Courier"/>
                <a:cs typeface="Courier"/>
              </a:defRPr>
            </a:lvl1pPr>
          </a:lstStyle>
          <a:p>
            <a:pPr lvl="0"/>
            <a:r>
              <a:rPr lang="fr-FR" dirty="0"/>
              <a:t>C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FB48C-F9CC-D447-9623-4664787904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10DAC-BCFD-E94B-B1CC-0FE33EF67C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A2115-B86C-D54D-A3AD-43D15E6EACD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ED53B-0B9A-644B-BF59-553FF3FBC6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8D8CC-27D0-464F-9AC4-F1CD7335F3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40B21-5637-E94C-B773-1B197D21A7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B55A4-8238-1F4B-8807-3D0FF805E0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F8179-68EE-3542-92E4-578554221D8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779AD-3007-7C47-AF01-890FC64F16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A19B4-9DCF-9B4F-9F9E-8C1DDFF07F5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2930B-70E0-374B-9F18-2D4DAE9C87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12513-457D-B242-94A3-C11527795C4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A00EA-A22F-9B4E-909E-D20D155D364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C7631-A4C0-6A42-884F-C849781D7A1E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6CF2B-4A1C-6641-9519-C398620669D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13FB4-53D9-8344-B8B5-FEA90F5D3638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81A4F-8359-8844-8A6C-B80947583C0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7E454-397E-5E4D-9CB4-D37369D9D9C7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COURT</a:t>
            </a:r>
            <a:br>
              <a:rPr lang="fr-FR" dirty="0"/>
            </a:br>
            <a:r>
              <a:rPr lang="fr-FR" dirty="0"/>
              <a:t>SUR 2 LIGNES MAXIMUM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Niveau 1 // titre de paragraphe</a:t>
            </a:r>
          </a:p>
          <a:p>
            <a:pPr lvl="1"/>
            <a:r>
              <a:rPr lang="fr-FR" dirty="0"/>
              <a:t>Deuxième niveau // </a:t>
            </a:r>
            <a:r>
              <a:rPr lang="fr-FR" dirty="0" err="1"/>
              <a:t>chapo</a:t>
            </a:r>
            <a:endParaRPr lang="fr-FR" dirty="0"/>
          </a:p>
          <a:p>
            <a:pPr lvl="2"/>
            <a:r>
              <a:rPr lang="fr-FR" dirty="0"/>
              <a:t>Troisième niveau // texte avec tabulation et puce</a:t>
            </a:r>
          </a:p>
          <a:p>
            <a:pPr lvl="3"/>
            <a:r>
              <a:rPr lang="fr-FR" dirty="0"/>
              <a:t>Quatrième niveau // texte courant</a:t>
            </a:r>
          </a:p>
          <a:p>
            <a:pPr lvl="3"/>
            <a:r>
              <a:rPr lang="fr-FR" dirty="0"/>
              <a:t>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85788" y="6356350"/>
            <a:ext cx="1420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ED207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5 janvier 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52813" y="6356350"/>
            <a:ext cx="2566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ED207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6613" y="6356350"/>
            <a:ext cx="352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ED207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EE6300-2C13-CD4D-9E6A-9282B42125FD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kern="1200" cap="all">
          <a:solidFill>
            <a:srgbClr val="ED207B"/>
          </a:solidFill>
          <a:latin typeface="+mj-lt"/>
          <a:ea typeface="ヒラギノ角ゴ Pro W3" pitchFamily="-93" charset="-128"/>
          <a:cs typeface="ヒラギノ角ゴ Pro W3" pitchFamily="-9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93" charset="-128"/>
          <a:cs typeface="ヒラギノ角ゴ Pro W3" pitchFamily="-9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93" charset="-128"/>
          <a:cs typeface="ヒラギノ角ゴ Pro W3" pitchFamily="-9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93" charset="-128"/>
          <a:cs typeface="ヒラギノ角ゴ Pro W3" pitchFamily="-9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93" charset="-128"/>
          <a:cs typeface="ヒラギノ角ゴ Pro W3" pitchFamily="-9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93" charset="-128"/>
          <a:cs typeface="ヒラギノ角ゴ Pro W3" pitchFamily="-9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93" charset="-128"/>
          <a:cs typeface="ヒラギノ角ゴ Pro W3" pitchFamily="-9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93" charset="-128"/>
          <a:cs typeface="ヒラギノ角ゴ Pro W3" pitchFamily="-9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93" charset="-128"/>
          <a:cs typeface="ヒラギノ角ゴ Pro W3" pitchFamily="-9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-103" charset="0"/>
        <a:defRPr sz="2000" b="1" kern="1200">
          <a:solidFill>
            <a:schemeClr val="tx1"/>
          </a:solidFill>
          <a:latin typeface="+mn-lt"/>
          <a:ea typeface="ヒラギノ角ゴ Pro W3" pitchFamily="-93" charset="-128"/>
          <a:cs typeface="ヒラギノ角ゴ Pro W3" pitchFamily="-93" charset="-128"/>
        </a:defRPr>
      </a:lvl1pPr>
      <a:lvl2pPr marL="0" indent="12700" algn="l" defTabSz="457200" rtl="0" eaLnBrk="1" fontAlgn="base" hangingPunct="1">
        <a:spcBef>
          <a:spcPct val="20000"/>
        </a:spcBef>
        <a:spcAft>
          <a:spcPct val="0"/>
        </a:spcAft>
        <a:buFont typeface="Arial" pitchFamily="-103" charset="0"/>
        <a:defRPr sz="2000" kern="1200">
          <a:solidFill>
            <a:schemeClr val="tx1"/>
          </a:solidFill>
          <a:latin typeface="+mn-lt"/>
          <a:ea typeface="ヒラギノ角ゴ Pro W3" pitchFamily="-93" charset="-128"/>
          <a:cs typeface="+mn-cs"/>
        </a:defRPr>
      </a:lvl2pPr>
      <a:lvl3pPr marL="715963" indent="-266700" algn="l" defTabSz="536575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 kern="1200">
          <a:solidFill>
            <a:schemeClr val="tx1"/>
          </a:solidFill>
          <a:latin typeface="+mn-lt"/>
          <a:ea typeface="ヒラギノ角ゴ Pro W3" pitchFamily="-93" charset="-128"/>
          <a:cs typeface="+mn-cs"/>
        </a:defRPr>
      </a:lvl3pPr>
      <a:lvl4pPr marL="3175" indent="17463" algn="l" defTabSz="457200" rtl="0" eaLnBrk="1" fontAlgn="base" hangingPunct="1">
        <a:spcBef>
          <a:spcPct val="20000"/>
        </a:spcBef>
        <a:spcAft>
          <a:spcPct val="0"/>
        </a:spcAft>
        <a:buFont typeface="Arial" pitchFamily="-103" charset="0"/>
        <a:defRPr sz="1400" kern="1200">
          <a:solidFill>
            <a:schemeClr val="tx1"/>
          </a:solidFill>
          <a:latin typeface="+mn-lt"/>
          <a:ea typeface="ヒラギノ角ゴ Pro W3" pitchFamily="-9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-103" charset="0"/>
        <a:buChar char="»"/>
        <a:defRPr sz="2000" kern="1200">
          <a:solidFill>
            <a:schemeClr val="tx1"/>
          </a:solidFill>
          <a:latin typeface="+mn-lt"/>
          <a:ea typeface="ヒラギノ角ゴ Pro W3" pitchFamily="-9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court </a:t>
            </a:r>
            <a:br>
              <a:rPr lang="fr-FR" dirty="0"/>
            </a:br>
            <a:r>
              <a:rPr lang="fr-FR" dirty="0"/>
              <a:t>sur 2 lignes max</a:t>
            </a:r>
          </a:p>
        </p:txBody>
      </p:sp>
      <p:sp>
        <p:nvSpPr>
          <p:cNvPr id="1331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Niveau 1 // titre de paragraphe</a:t>
            </a:r>
          </a:p>
          <a:p>
            <a:pPr lvl="1"/>
            <a:r>
              <a:rPr lang="fr-FR" dirty="0"/>
              <a:t>Deuxième niveau // </a:t>
            </a:r>
            <a:r>
              <a:rPr lang="fr-FR" dirty="0" err="1"/>
              <a:t>chapo</a:t>
            </a:r>
            <a:endParaRPr lang="fr-FR" dirty="0"/>
          </a:p>
          <a:p>
            <a:pPr lvl="2"/>
            <a:r>
              <a:rPr lang="fr-FR" dirty="0"/>
              <a:t>Troisième niveau // texte avec tabulation et puce</a:t>
            </a:r>
          </a:p>
          <a:p>
            <a:pPr lvl="3"/>
            <a:r>
              <a:rPr lang="fr-FR" dirty="0"/>
              <a:t>Quatrième niveau // texte courant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94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D207B"/>
                </a:solidFill>
                <a:latin typeface="Arial" pitchFamily="-93" charset="0"/>
                <a:ea typeface="ヒラギノ角ゴ Pro W3" pitchFamily="-93" charset="-128"/>
                <a:cs typeface="ヒラギノ角ゴ Pro W3" pitchFamily="-93" charset="-128"/>
              </a:defRPr>
            </a:lvl1pPr>
          </a:lstStyle>
          <a:p>
            <a:pPr>
              <a:defRPr/>
            </a:pPr>
            <a:r>
              <a:rPr lang="fr-FR"/>
              <a:t>5 janvier 2017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5122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ED207B"/>
                </a:solidFill>
                <a:latin typeface="Arial" pitchFamily="-93" charset="0"/>
                <a:ea typeface="ヒラギノ角ゴ Pro W3" pitchFamily="-93" charset="-128"/>
                <a:cs typeface="ヒラギノ角ゴ Pro W3" pitchFamily="-93" charset="-128"/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512175" y="6356350"/>
            <a:ext cx="349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ED207B"/>
                </a:solidFill>
                <a:latin typeface="Arial" pitchFamily="-93" charset="0"/>
                <a:ea typeface="ヒラギノ角ゴ Pro W3" pitchFamily="-93" charset="-128"/>
                <a:cs typeface="ヒラギノ角ゴ Pro W3" pitchFamily="-93" charset="-128"/>
              </a:defRPr>
            </a:lvl1pPr>
          </a:lstStyle>
          <a:p>
            <a:pPr>
              <a:defRPr/>
            </a:pPr>
            <a:fld id="{46F3B55A-7310-8045-AEFD-86174434D0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kern="1200" cap="all">
          <a:solidFill>
            <a:srgbClr val="ED207B"/>
          </a:solidFill>
          <a:latin typeface="+mj-lt"/>
          <a:ea typeface="ヒラギノ角ゴ Pro W3" pitchFamily="-103" charset="-128"/>
          <a:cs typeface="ヒラギノ角ゴ Pro W3" pitchFamily="-103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103" charset="-128"/>
          <a:cs typeface="ヒラギノ角ゴ Pro W3" pitchFamily="-103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103" charset="-128"/>
          <a:cs typeface="ヒラギノ角ゴ Pro W3" pitchFamily="-103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103" charset="-128"/>
          <a:cs typeface="ヒラギノ角ゴ Pro W3" pitchFamily="-103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103" charset="-128"/>
          <a:cs typeface="ヒラギノ角ゴ Pro W3" pitchFamily="-103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103" charset="-128"/>
          <a:cs typeface="ヒラギノ角ゴ Pro W3" pitchFamily="-103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103" charset="-128"/>
          <a:cs typeface="ヒラギノ角ゴ Pro W3" pitchFamily="-103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103" charset="-128"/>
          <a:cs typeface="ヒラギノ角ゴ Pro W3" pitchFamily="-103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600">
          <a:solidFill>
            <a:srgbClr val="ED207B"/>
          </a:solidFill>
          <a:latin typeface="Calibri" charset="0"/>
          <a:ea typeface="ヒラギノ角ゴ Pro W3" pitchFamily="-103" charset="-128"/>
          <a:cs typeface="ヒラギノ角ゴ Pro W3" pitchFamily="-103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3" charset="0"/>
        <a:defRPr sz="2000" b="1" kern="1200">
          <a:solidFill>
            <a:schemeClr val="tx1"/>
          </a:solidFill>
          <a:latin typeface="+mn-lt"/>
          <a:ea typeface="ヒラギノ角ゴ Pro W3" pitchFamily="-103" charset="-128"/>
          <a:cs typeface="ヒラギノ角ゴ Pro W3" pitchFamily="-103" charset="-128"/>
        </a:defRPr>
      </a:lvl1pPr>
      <a:lvl2pPr marL="742950" indent="-736600" algn="l" defTabSz="457200" rtl="0" eaLnBrk="0" fontAlgn="base" hangingPunct="0">
        <a:spcBef>
          <a:spcPct val="20000"/>
        </a:spcBef>
        <a:spcAft>
          <a:spcPct val="0"/>
        </a:spcAft>
        <a:buFont typeface="Arial" pitchFamily="-103" charset="0"/>
        <a:defRPr sz="2000" kern="1200">
          <a:solidFill>
            <a:schemeClr val="tx1"/>
          </a:solidFill>
          <a:latin typeface="+mn-lt"/>
          <a:ea typeface="ヒラギノ角ゴ Pro W3" pitchFamily="-103" charset="-128"/>
          <a:cs typeface="+mn-cs"/>
        </a:defRPr>
      </a:lvl2pPr>
      <a:lvl3pPr marL="715963" indent="-242888" algn="l" defTabSz="457200" rtl="0" eaLnBrk="0" fontAlgn="base" hangingPunct="0">
        <a:spcBef>
          <a:spcPct val="20000"/>
        </a:spcBef>
        <a:spcAft>
          <a:spcPct val="0"/>
        </a:spcAft>
        <a:buClr>
          <a:srgbClr val="F39D00"/>
        </a:buClr>
        <a:buSzPct val="100000"/>
        <a:buBlip>
          <a:blip r:embed="rId14"/>
        </a:buBlip>
        <a:defRPr sz="1400" kern="1200">
          <a:solidFill>
            <a:schemeClr val="tx1"/>
          </a:solidFill>
          <a:latin typeface="+mn-lt"/>
          <a:ea typeface="ヒラギノ角ゴ Pro W3" pitchFamily="-103" charset="-128"/>
          <a:cs typeface="+mn-cs"/>
        </a:defRPr>
      </a:lvl3pPr>
      <a:lvl4pPr marL="3175" indent="17463" algn="l" defTabSz="457200" rtl="0" eaLnBrk="0" fontAlgn="base" hangingPunct="0">
        <a:spcBef>
          <a:spcPct val="20000"/>
        </a:spcBef>
        <a:spcAft>
          <a:spcPct val="0"/>
        </a:spcAft>
        <a:buClr>
          <a:srgbClr val="F39D00"/>
        </a:buClr>
        <a:buSzPct val="100000"/>
        <a:defRPr sz="1400" kern="1200">
          <a:solidFill>
            <a:schemeClr val="tx1"/>
          </a:solidFill>
          <a:latin typeface="+mn-lt"/>
          <a:ea typeface="ヒラギノ角ゴ Pro W3" pitchFamily="-10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F39D00"/>
        </a:buClr>
        <a:buSzPct val="100000"/>
        <a:buBlip>
          <a:blip r:embed="rId14"/>
        </a:buBlip>
        <a:defRPr sz="2000" kern="1200">
          <a:solidFill>
            <a:schemeClr val="tx1"/>
          </a:solidFill>
          <a:latin typeface="+mn-lt"/>
          <a:ea typeface="ヒラギノ角ゴ Pro W3" pitchFamily="-10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62535" y="3432175"/>
            <a:ext cx="3795665" cy="1131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ea typeface="+mj-ea"/>
                <a:cs typeface="+mj-cs"/>
              </a:rPr>
              <a:t>Les blouses roses</a:t>
            </a:r>
          </a:p>
        </p:txBody>
      </p:sp>
      <p:sp>
        <p:nvSpPr>
          <p:cNvPr id="27651" name="Sous-titre 2"/>
          <p:cNvSpPr>
            <a:spLocks noGrp="1"/>
          </p:cNvSpPr>
          <p:nvPr>
            <p:ph type="subTitle" idx="1"/>
          </p:nvPr>
        </p:nvSpPr>
        <p:spPr>
          <a:xfrm>
            <a:off x="4662535" y="4564063"/>
            <a:ext cx="3795665" cy="663575"/>
          </a:xfrm>
        </p:spPr>
        <p:txBody>
          <a:bodyPr/>
          <a:lstStyle/>
          <a:p>
            <a:pPr eaLnBrk="1" hangingPunct="1"/>
            <a:r>
              <a:rPr lang="fr-FR" sz="2800" dirty="0">
                <a:solidFill>
                  <a:srgbClr val="E30E6F"/>
                </a:solidFill>
                <a:ea typeface="ヒラギノ角ゴ Pro W3" pitchFamily="-103" charset="-128"/>
                <a:cs typeface="ヒラギノ角ゴ Pro W3" pitchFamily="-103" charset="-128"/>
              </a:rPr>
              <a:t>Présentation du comité de St Germain en Laye</a:t>
            </a:r>
          </a:p>
        </p:txBody>
      </p:sp>
      <p:pic>
        <p:nvPicPr>
          <p:cNvPr id="1026" name="Picture 2" descr="C:\Users\Comunication\Desktop\LAR201610175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0" y="3432174"/>
            <a:ext cx="4191755" cy="29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munication\Desktop\LAR201610175627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0" y="495062"/>
            <a:ext cx="4191755" cy="296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unication\Desktop\LOGOS\logo_fond_rose_signa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56" y="858583"/>
            <a:ext cx="2346344" cy="234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omunication\Desktop\LOGOS\logo fond ro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056">
            <a:off x="3858276" y="5599693"/>
            <a:ext cx="320364" cy="31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B36F6769-009B-3C7D-9464-846281CBD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535" y="6075363"/>
            <a:ext cx="266854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000" dirty="0">
                <a:solidFill>
                  <a:srgbClr val="ED207B"/>
                </a:solidFill>
              </a:rPr>
              <a:t>Janvier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660545-3AA4-BC36-2DA1-9DFCEEEF9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4" y="339971"/>
            <a:ext cx="8472674" cy="63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9D7C3D-E842-78E8-9B3B-356B2DBF5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27"/>
            <a:ext cx="9144000" cy="689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62535" y="3432175"/>
            <a:ext cx="3795665" cy="1131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ea typeface="+mj-ea"/>
                <a:cs typeface="+mj-cs"/>
              </a:rPr>
              <a:t>Les blouses roses</a:t>
            </a:r>
          </a:p>
        </p:txBody>
      </p:sp>
      <p:sp>
        <p:nvSpPr>
          <p:cNvPr id="27651" name="Sous-titre 2"/>
          <p:cNvSpPr>
            <a:spLocks noGrp="1"/>
          </p:cNvSpPr>
          <p:nvPr>
            <p:ph type="subTitle" idx="1"/>
          </p:nvPr>
        </p:nvSpPr>
        <p:spPr>
          <a:xfrm>
            <a:off x="4662535" y="4564063"/>
            <a:ext cx="3795665" cy="663575"/>
          </a:xfrm>
        </p:spPr>
        <p:txBody>
          <a:bodyPr/>
          <a:lstStyle/>
          <a:p>
            <a:pPr eaLnBrk="1" hangingPunct="1"/>
            <a:r>
              <a:rPr lang="fr-FR" sz="2800" dirty="0">
                <a:solidFill>
                  <a:srgbClr val="E30E6F"/>
                </a:solidFill>
                <a:ea typeface="ヒラギノ角ゴ Pro W3" pitchFamily="-103" charset="-128"/>
                <a:cs typeface="ヒラギノ角ゴ Pro W3" pitchFamily="-103" charset="-128"/>
              </a:rPr>
              <a:t>Présentation du comité de St Germain en Laye</a:t>
            </a:r>
          </a:p>
        </p:txBody>
      </p:sp>
      <p:pic>
        <p:nvPicPr>
          <p:cNvPr id="1026" name="Picture 2" descr="C:\Users\Comunication\Desktop\LAR201610175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0" y="3432174"/>
            <a:ext cx="4191755" cy="29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munication\Desktop\LAR201610175627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0" y="495062"/>
            <a:ext cx="4191755" cy="296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unication\Desktop\LOGOS\logo_fond_rose_signa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56" y="858583"/>
            <a:ext cx="2346344" cy="234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omunication\Desktop\LOGOS\logo fond ro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056">
            <a:off x="3858276" y="5599693"/>
            <a:ext cx="320364" cy="31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96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Présentation du comité De St Germain en Laye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98747"/>
            <a:ext cx="8351838" cy="5558320"/>
          </a:xfrm>
        </p:spPr>
        <p:txBody>
          <a:bodyPr/>
          <a:lstStyle/>
          <a:p>
            <a:pPr>
              <a:buClr>
                <a:srgbClr val="FFCCCC"/>
              </a:buClr>
            </a:pPr>
            <a:r>
              <a:rPr lang="fr-FR" sz="1600" i="1" dirty="0"/>
              <a:t>Notre comité existe depuis 1977</a:t>
            </a:r>
          </a:p>
          <a:p>
            <a:pPr>
              <a:buClr>
                <a:srgbClr val="FFCCCC"/>
              </a:buClr>
            </a:pPr>
            <a:r>
              <a:rPr lang="fr-FR" sz="1600" i="1" dirty="0"/>
              <a:t>Nous sommes 28 bénévoles (24 femmes et 4 hommes) qui intervenons à: 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L’hôpital de Poissy  dans le service de Pédiatrie, ados, HDJ et consultations    pédiatriques 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L’hôpital de Mantes la jolie en pédiatrie 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En maisons de retraite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Les Tilleuls à Chanteloup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 err="1"/>
              <a:t>Champsfleur</a:t>
            </a:r>
            <a:r>
              <a:rPr lang="fr-FR" sz="1600" b="0" i="1" dirty="0"/>
              <a:t> au Mesnil le Roi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La Maréchalerie à La Queue les Yvelines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Le Tilleul au Pecq</a:t>
            </a:r>
          </a:p>
          <a:p>
            <a:pPr marL="542925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En SSR (Soins de Suite et Rééducation) à 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Les Maisonnées à Poissy 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La clinique de St Germain en Laye</a:t>
            </a:r>
          </a:p>
          <a:p>
            <a:pPr marL="0" indent="0">
              <a:buClr>
                <a:srgbClr val="FFCCCC"/>
              </a:buClr>
            </a:pPr>
            <a:r>
              <a:rPr lang="fr-FR" sz="1600" b="0" i="1" dirty="0"/>
              <a:t> </a:t>
            </a:r>
            <a:r>
              <a:rPr lang="fr-FR" sz="1600" i="1" dirty="0"/>
              <a:t>Nous intervenons en binômes à l’hôpital et en équipe de 4 à 6 en </a:t>
            </a:r>
            <a:r>
              <a:rPr lang="fr-FR" sz="1600" i="1" dirty="0" err="1"/>
              <a:t>Ehpad</a:t>
            </a:r>
            <a:r>
              <a:rPr lang="fr-FR" sz="1600" i="1" dirty="0"/>
              <a:t>  en général un après-midi par semaine  </a:t>
            </a:r>
          </a:p>
          <a:p>
            <a:pPr marL="0" indent="0">
              <a:buClr>
                <a:srgbClr val="FFCCCC"/>
              </a:buClr>
            </a:pPr>
            <a:r>
              <a:rPr lang="fr-FR" sz="1600" i="1" dirty="0"/>
              <a:t>Nous proposons une activité créative ou des jeux en fonction du public et de leurs souhaits : c’est à nous de nous adapter à leurs attentes. </a:t>
            </a:r>
          </a:p>
          <a:p>
            <a:pPr marL="0" indent="0">
              <a:buClr>
                <a:srgbClr val="FFCCCC"/>
              </a:buClr>
            </a:pPr>
            <a:endParaRPr lang="fr-FR" sz="1400" i="1" dirty="0"/>
          </a:p>
          <a:p>
            <a:pPr marL="0" indent="0">
              <a:buClr>
                <a:srgbClr val="FFCCCC"/>
              </a:buClr>
            </a:pPr>
            <a:r>
              <a:rPr lang="fr-FR" sz="1400" b="0" i="1" dirty="0"/>
              <a:t>   </a:t>
            </a:r>
          </a:p>
          <a:p>
            <a:pPr>
              <a:buClr>
                <a:srgbClr val="FFCCCC"/>
              </a:buClr>
              <a:buFontTx/>
              <a:buChar char="-"/>
            </a:pPr>
            <a:endParaRPr lang="fr-FR" sz="1400" b="0" i="1" dirty="0"/>
          </a:p>
          <a:p>
            <a:pPr>
              <a:buClr>
                <a:srgbClr val="FFCCCC"/>
              </a:buClr>
            </a:pPr>
            <a:r>
              <a:rPr lang="fr-FR" sz="1400" b="0" i="1" dirty="0"/>
              <a:t> 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069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Evolution du comité De St Germain en Laye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6734"/>
            <a:ext cx="8351838" cy="5094686"/>
          </a:xfrm>
        </p:spPr>
        <p:txBody>
          <a:bodyPr/>
          <a:lstStyle/>
          <a:p>
            <a:pPr>
              <a:buClr>
                <a:srgbClr val="FFCCCC"/>
              </a:buClr>
            </a:pPr>
            <a:r>
              <a:rPr lang="fr-FR" sz="1600" b="0" i="1" dirty="0"/>
              <a:t>Un dynamisme retrouvé après le COVID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Les Bénévoles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2022 	40% de progression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2023	6 nouveaux bénévoles en fin de</a:t>
            </a:r>
          </a:p>
          <a:p>
            <a:pPr marL="649288" indent="0">
              <a:buClr>
                <a:srgbClr val="FFCCCC"/>
              </a:buClr>
            </a:pPr>
            <a:r>
              <a:rPr lang="fr-FR" sz="1600" b="0" i="1" dirty="0"/>
              <a:t>                    	 parcours Découverte en Janvier 2023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endParaRPr lang="fr-FR" sz="1600" b="0" i="1" dirty="0"/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Séances d’animation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2022	44% de progression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Une répartition</a:t>
            </a:r>
          </a:p>
          <a:p>
            <a:pPr marL="649288" indent="0">
              <a:buClr>
                <a:srgbClr val="FFCCCC"/>
              </a:buClr>
            </a:pPr>
            <a:r>
              <a:rPr lang="fr-FR" sz="1600" b="0" i="1" dirty="0"/>
              <a:t>     		- 60% enfants</a:t>
            </a:r>
          </a:p>
          <a:p>
            <a:pPr marL="649288" indent="0">
              <a:buClr>
                <a:srgbClr val="FFCCCC"/>
              </a:buClr>
            </a:pPr>
            <a:r>
              <a:rPr lang="fr-FR" sz="1600" b="0" i="1" dirty="0"/>
              <a:t>        	- 40% adultes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endParaRPr lang="fr-FR" sz="1600" b="0" i="1" dirty="0"/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Bénéficiaires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2022 	66% de progression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Une répartition</a:t>
            </a:r>
          </a:p>
          <a:p>
            <a:pPr marL="649288" indent="0">
              <a:buClr>
                <a:srgbClr val="FFCCCC"/>
              </a:buClr>
            </a:pPr>
            <a:r>
              <a:rPr lang="fr-FR" sz="1600" b="0" i="1" dirty="0"/>
              <a:t>    		- 42% enfants</a:t>
            </a:r>
          </a:p>
          <a:p>
            <a:pPr marL="649288" indent="0">
              <a:buClr>
                <a:srgbClr val="FFCCCC"/>
              </a:buClr>
            </a:pPr>
            <a:r>
              <a:rPr lang="fr-FR" sz="1600" b="0" i="1" dirty="0"/>
              <a:t>        	- 58% adultes</a:t>
            </a:r>
          </a:p>
          <a:p>
            <a:pPr marL="457200" indent="-457200">
              <a:buClr>
                <a:srgbClr val="FFCCCC"/>
              </a:buClr>
              <a:buAutoNum type="arabicPlain" startAt="2018"/>
            </a:pPr>
            <a:endParaRPr lang="fr-FR" sz="1600" b="0" i="1" dirty="0"/>
          </a:p>
          <a:p>
            <a:pPr marL="0" indent="0">
              <a:buClr>
                <a:srgbClr val="FFCCCC"/>
              </a:buClr>
            </a:pPr>
            <a:endParaRPr lang="fr-FR" sz="1600" b="0" i="1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286135" y="6356350"/>
            <a:ext cx="352425" cy="365125"/>
          </a:xfrm>
        </p:spPr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EDB10BD-DB0A-CD0F-B6AE-119EE21C6182}"/>
              </a:ext>
            </a:extLst>
          </p:cNvPr>
          <p:cNvSpPr txBox="1"/>
          <p:nvPr/>
        </p:nvSpPr>
        <p:spPr>
          <a:xfrm>
            <a:off x="272970" y="6356350"/>
            <a:ext cx="85704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ED207B"/>
                </a:solidFill>
                <a:latin typeface="+mn-lt"/>
              </a:rPr>
              <a:t>Notre progression de 40% de bénévoles a permis de toucher 66% de plus de bénéficiaires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86184F48-1CBD-C532-5677-D85DD7C65A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39099"/>
              </p:ext>
            </p:extLst>
          </p:nvPr>
        </p:nvGraphicFramePr>
        <p:xfrm>
          <a:off x="6256790" y="1212492"/>
          <a:ext cx="2381770" cy="172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B097F7B5-2CDA-A465-D7D1-EE708631C2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0521781"/>
              </p:ext>
            </p:extLst>
          </p:nvPr>
        </p:nvGraphicFramePr>
        <p:xfrm>
          <a:off x="6256790" y="2917247"/>
          <a:ext cx="2381770" cy="172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DBCE9136-957F-BF34-2ED1-14D080E57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790162"/>
              </p:ext>
            </p:extLst>
          </p:nvPr>
        </p:nvGraphicFramePr>
        <p:xfrm>
          <a:off x="6256790" y="4711491"/>
          <a:ext cx="2381770" cy="1726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06048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Perspectives d’évolution  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9349" y="1182222"/>
            <a:ext cx="8526247" cy="4897448"/>
          </a:xfrm>
        </p:spPr>
        <p:txBody>
          <a:bodyPr/>
          <a:lstStyle/>
          <a:p>
            <a:pPr>
              <a:buClr>
                <a:srgbClr val="FFCCCC"/>
              </a:buClr>
            </a:pPr>
            <a:r>
              <a:rPr lang="fr-FR" i="1" dirty="0"/>
              <a:t>Les Projets 2023</a:t>
            </a:r>
          </a:p>
          <a:p>
            <a:pPr>
              <a:buClr>
                <a:srgbClr val="FFCCCC"/>
              </a:buClr>
            </a:pPr>
            <a:r>
              <a:rPr lang="fr-FR" sz="1800" i="1" dirty="0"/>
              <a:t> La progression du nombre de bénévoles va permettre </a:t>
            </a:r>
            <a:r>
              <a:rPr lang="fr-FR" sz="1600" b="0" i="1" dirty="0"/>
              <a:t>: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i="1" dirty="0"/>
              <a:t> Une fréquence d’interventions plus importante sur les lieux existants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i="1" dirty="0"/>
              <a:t> De nouveaux lieux d’interventions :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Maison de retraite à Mantes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SSR de l’hôpital de Mantes</a:t>
            </a:r>
          </a:p>
          <a:p>
            <a:pPr marL="1069975">
              <a:buClr>
                <a:srgbClr val="ED207B"/>
              </a:buClr>
              <a:buFont typeface="Arial" panose="020B0604020202020204" pitchFamily="34" charset="0"/>
              <a:buChar char="•"/>
            </a:pPr>
            <a:r>
              <a:rPr lang="fr-FR" sz="1600" b="0" i="1" dirty="0"/>
              <a:t>Néonatologie de Poissy</a:t>
            </a:r>
          </a:p>
          <a:p>
            <a:pPr marL="0" indent="0">
              <a:buClr>
                <a:srgbClr val="FFCCCC"/>
              </a:buClr>
            </a:pPr>
            <a:r>
              <a:rPr lang="fr-FR" sz="1800" b="0" i="1" dirty="0"/>
              <a:t> </a:t>
            </a:r>
            <a:r>
              <a:rPr lang="fr-FR" sz="1800" i="1" dirty="0"/>
              <a:t>Grâce aux dons de nos partenaires et de l’argent récoltée lors du marché de                    Noël et des emballages cadeaux  nous allons pouvoir financer :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Un Accordéoniste intervenant en EHPAD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Eclats de joie : des clowns en milieu de soins 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Des fournitures pour nos activités et pour les services de</a:t>
            </a:r>
          </a:p>
          <a:p>
            <a:pPr marL="334963" indent="0">
              <a:buClr>
                <a:srgbClr val="ED207B"/>
              </a:buClr>
            </a:pPr>
            <a:r>
              <a:rPr lang="fr-FR" sz="1600" b="0" i="1" dirty="0"/>
              <a:t>      pédiatrie et d’ados qui en ont besoin </a:t>
            </a:r>
          </a:p>
          <a:p>
            <a:pPr marL="620713" indent="-285750">
              <a:buClr>
                <a:srgbClr val="ED207B"/>
              </a:buClr>
              <a:buFont typeface="Calibri" panose="020F0502020204030204" pitchFamily="34" charset="0"/>
              <a:buChar char="₋"/>
            </a:pPr>
            <a:r>
              <a:rPr lang="fr-FR" sz="1600" b="0" i="1" dirty="0"/>
              <a:t>Des formations pour nos bénévoles </a:t>
            </a:r>
          </a:p>
          <a:p>
            <a:pPr marL="0" indent="0">
              <a:buClr>
                <a:srgbClr val="FFCCCC"/>
              </a:buClr>
            </a:pPr>
            <a:endParaRPr lang="fr-FR" sz="1600" b="0" i="1" dirty="0"/>
          </a:p>
          <a:p>
            <a:pPr marL="0" indent="0">
              <a:buClr>
                <a:srgbClr val="FFCCCC"/>
              </a:buClr>
            </a:pPr>
            <a:r>
              <a:rPr lang="fr-FR" sz="1600" b="0" i="1" dirty="0">
                <a:highlight>
                  <a:srgbClr val="FFFF00"/>
                </a:highlight>
              </a:rPr>
              <a:t>         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539569" y="6362142"/>
            <a:ext cx="423561" cy="365125"/>
          </a:xfrm>
        </p:spPr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46B63E5-45E9-C2D0-CD6F-2C78C1889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471" y="4199691"/>
            <a:ext cx="1467126" cy="17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1" cy="1143000"/>
          </a:xfrm>
        </p:spPr>
        <p:txBody>
          <a:bodyPr>
            <a:normAutofit/>
          </a:bodyPr>
          <a:lstStyle/>
          <a:p>
            <a:r>
              <a:rPr lang="fr-FR" dirty="0">
                <a:latin typeface="+mn-lt"/>
              </a:rPr>
              <a:t>Bilan financier 2022  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60718"/>
            <a:ext cx="8351838" cy="4525963"/>
          </a:xfrm>
        </p:spPr>
        <p:txBody>
          <a:bodyPr/>
          <a:lstStyle/>
          <a:p>
            <a:pPr>
              <a:buClr>
                <a:srgbClr val="FFCCCC"/>
              </a:buClr>
            </a:pPr>
            <a:r>
              <a:rPr lang="fr-FR" sz="1800" i="1" dirty="0"/>
              <a:t>Des comptes à l’équilibre sous le contrôle du Comité National</a:t>
            </a:r>
          </a:p>
          <a:p>
            <a:pPr>
              <a:buClr>
                <a:srgbClr val="FFCCCC"/>
              </a:buClr>
            </a:pPr>
            <a:endParaRPr lang="fr-FR" sz="1800" b="0" i="1" dirty="0"/>
          </a:p>
          <a:p>
            <a:pPr marL="0" indent="0">
              <a:buClr>
                <a:srgbClr val="FFCCCC"/>
              </a:buClr>
            </a:pPr>
            <a:r>
              <a:rPr lang="fr-FR" sz="1800" b="0" i="1" dirty="0"/>
              <a:t>   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18237D8B-1FF1-234C-5DC9-9AE51FFD19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212567"/>
              </p:ext>
            </p:extLst>
          </p:nvPr>
        </p:nvGraphicFramePr>
        <p:xfrm>
          <a:off x="457200" y="1846900"/>
          <a:ext cx="4114800" cy="3550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E1FA6868-BA3E-5741-7BF0-6EC41D4B5E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873101"/>
              </p:ext>
            </p:extLst>
          </p:nvPr>
        </p:nvGraphicFramePr>
        <p:xfrm>
          <a:off x="4517754" y="1846901"/>
          <a:ext cx="4114799" cy="4287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776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26F38F8-1325-41A8-D58B-548FC3F32CE6}"/>
              </a:ext>
            </a:extLst>
          </p:cNvPr>
          <p:cNvGrpSpPr/>
          <p:nvPr/>
        </p:nvGrpSpPr>
        <p:grpSpPr>
          <a:xfrm>
            <a:off x="792689" y="1300188"/>
            <a:ext cx="7105570" cy="5088382"/>
            <a:chOff x="792689" y="1365504"/>
            <a:chExt cx="7105570" cy="508838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6A99A25-0D21-9D35-63D0-C841E07D5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6577" y="1365504"/>
              <a:ext cx="2521682" cy="336224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080B024-FC4D-4067-A76C-DFC931B10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4600" y="1365504"/>
              <a:ext cx="1732760" cy="231034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47F4D73-5959-6292-A77B-0833B397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3365" y="3610607"/>
              <a:ext cx="3791039" cy="284327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F17E9D0-AF11-E435-9992-3161D5275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689" y="3178629"/>
              <a:ext cx="2093142" cy="3275257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AE2CAE9-873B-6715-8621-E881B6AF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689" y="1365504"/>
              <a:ext cx="2989571" cy="2242178"/>
            </a:xfrm>
            <a:prstGeom prst="rect">
              <a:avLst/>
            </a:prstGeom>
          </p:spPr>
        </p:pic>
        <p:pic>
          <p:nvPicPr>
            <p:cNvPr id="2050" name="Picture 2" descr="Aperçu de l’image">
              <a:extLst>
                <a:ext uri="{FF2B5EF4-FFF2-40B4-BE49-F238E27FC236}">
                  <a16:creationId xmlns:a16="http://schemas.microsoft.com/office/drawing/2014/main" id="{AC6D998F-D9FF-4704-CD22-D7B03F735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197" y="4698492"/>
              <a:ext cx="2340525" cy="1755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3143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62535" y="3432175"/>
            <a:ext cx="3795665" cy="1131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ea typeface="+mj-ea"/>
                <a:cs typeface="+mj-cs"/>
              </a:rPr>
              <a:t>Merci</a:t>
            </a:r>
          </a:p>
        </p:txBody>
      </p:sp>
      <p:sp>
        <p:nvSpPr>
          <p:cNvPr id="27651" name="Sous-titre 2"/>
          <p:cNvSpPr>
            <a:spLocks noGrp="1"/>
          </p:cNvSpPr>
          <p:nvPr>
            <p:ph type="subTitle" idx="1"/>
          </p:nvPr>
        </p:nvSpPr>
        <p:spPr>
          <a:xfrm>
            <a:off x="4662535" y="4564063"/>
            <a:ext cx="3795665" cy="663575"/>
          </a:xfrm>
        </p:spPr>
        <p:txBody>
          <a:bodyPr/>
          <a:lstStyle/>
          <a:p>
            <a:pPr eaLnBrk="1" hangingPunct="1"/>
            <a:r>
              <a:rPr lang="fr-FR" sz="2800" dirty="0">
                <a:solidFill>
                  <a:srgbClr val="E30E6F"/>
                </a:solidFill>
                <a:ea typeface="ヒラギノ角ゴ Pro W3" pitchFamily="-103" charset="-128"/>
                <a:cs typeface="ヒラギノ角ゴ Pro W3" pitchFamily="-103" charset="-128"/>
              </a:rPr>
              <a:t> </a:t>
            </a:r>
          </a:p>
        </p:txBody>
      </p:sp>
      <p:pic>
        <p:nvPicPr>
          <p:cNvPr id="1026" name="Picture 2" descr="C:\Users\Comunication\Desktop\LAR201610175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0" y="3432174"/>
            <a:ext cx="4191755" cy="29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munication\Desktop\LAR201610175627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0" y="495062"/>
            <a:ext cx="4191755" cy="296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unication\Desktop\LOGOS\logo_fond_rose_signa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56" y="858583"/>
            <a:ext cx="2346344" cy="234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omunication\Desktop\LOGOS\logo fond ro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056">
            <a:off x="3858276" y="5599693"/>
            <a:ext cx="320364" cy="31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33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62535" y="3432175"/>
            <a:ext cx="3795665" cy="1131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ea typeface="+mj-ea"/>
                <a:cs typeface="+mj-cs"/>
              </a:rPr>
              <a:t>Les blouses roses</a:t>
            </a:r>
          </a:p>
        </p:txBody>
      </p:sp>
      <p:sp>
        <p:nvSpPr>
          <p:cNvPr id="27651" name="Sous-titre 2"/>
          <p:cNvSpPr>
            <a:spLocks noGrp="1"/>
          </p:cNvSpPr>
          <p:nvPr>
            <p:ph type="subTitle" idx="1"/>
          </p:nvPr>
        </p:nvSpPr>
        <p:spPr>
          <a:xfrm>
            <a:off x="4662535" y="4564063"/>
            <a:ext cx="3795665" cy="663575"/>
          </a:xfrm>
        </p:spPr>
        <p:txBody>
          <a:bodyPr/>
          <a:lstStyle/>
          <a:p>
            <a:pPr eaLnBrk="1" hangingPunct="1"/>
            <a:r>
              <a:rPr lang="fr-FR" sz="2800" dirty="0">
                <a:solidFill>
                  <a:srgbClr val="E30E6F"/>
                </a:solidFill>
                <a:ea typeface="ヒラギノ角ゴ Pro W3" pitchFamily="-103" charset="-128"/>
                <a:cs typeface="ヒラギノ角ゴ Pro W3" pitchFamily="-103" charset="-128"/>
              </a:rPr>
              <a:t>Présentation du </a:t>
            </a:r>
          </a:p>
          <a:p>
            <a:pPr eaLnBrk="1" hangingPunct="1"/>
            <a:r>
              <a:rPr lang="fr-FR" sz="2800" dirty="0">
                <a:solidFill>
                  <a:srgbClr val="E30E6F"/>
                </a:solidFill>
                <a:ea typeface="ヒラギノ角ゴ Pro W3" pitchFamily="-103" charset="-128"/>
                <a:cs typeface="ヒラギノ角ゴ Pro W3" pitchFamily="-103" charset="-128"/>
              </a:rPr>
              <a:t>Comité National</a:t>
            </a:r>
          </a:p>
        </p:txBody>
      </p:sp>
      <p:pic>
        <p:nvPicPr>
          <p:cNvPr id="1026" name="Picture 2" descr="C:\Users\Comunication\Desktop\LAR2016101758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0" y="3432174"/>
            <a:ext cx="4191755" cy="299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munication\Desktop\LAR201610175627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0" y="495062"/>
            <a:ext cx="4191755" cy="296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unication\Desktop\LOGOS\logo_fond_rose_signa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56" y="858583"/>
            <a:ext cx="2346344" cy="234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omunication\Desktop\LOGOS\logo fond ro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1056">
            <a:off x="3858276" y="5599693"/>
            <a:ext cx="320364" cy="31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0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2A9F3F-BF08-12B9-6099-D8C004639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7" y="2528295"/>
            <a:ext cx="8156225" cy="38881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AB9539-A281-94F7-67B3-C09FDF6EE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27" y="281360"/>
            <a:ext cx="4996902" cy="21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42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C286FA-28ED-3A42-FF64-A80DD390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9" y="504096"/>
            <a:ext cx="8856388" cy="58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8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A57FEC-784D-67EB-36F1-0F7FC1BAC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1" y="1419363"/>
            <a:ext cx="8402176" cy="530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70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BEE999-2690-7798-1460-A54D09078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6" y="391886"/>
            <a:ext cx="8487106" cy="602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1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ED4FCA7-AA29-807B-F0E7-5712832BD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3F6407D0-C9BF-CADF-9ED7-C77E8423E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0193"/>
              </p:ext>
            </p:extLst>
          </p:nvPr>
        </p:nvGraphicFramePr>
        <p:xfrm>
          <a:off x="105511" y="148373"/>
          <a:ext cx="8873365" cy="6275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075320" imgH="7122240" progId="Word.Document.12">
                  <p:embed/>
                </p:oleObj>
              </mc:Choice>
              <mc:Fallback>
                <p:oleObj name="Document" r:id="rId2" imgW="10075320" imgH="7122240" progId="Word.Documen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11" y="148373"/>
                        <a:ext cx="8873365" cy="62758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407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16BED92-8A3B-675B-E6A0-54B6FD6E4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567470"/>
            <a:ext cx="87884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94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452813" y="6356350"/>
            <a:ext cx="2761556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LES BLOUSES ROSES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371474-9BFB-B146-A1E3-4B16D0C96657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DB74F6-A897-31BC-89A7-6C8D6EC33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629942"/>
            <a:ext cx="8991597" cy="616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4842"/>
      </p:ext>
    </p:extLst>
  </p:cSld>
  <p:clrMapOvr>
    <a:masterClrMapping/>
  </p:clrMapOvr>
</p:sld>
</file>

<file path=ppt/theme/theme1.xml><?xml version="1.0" encoding="utf-8"?>
<a:theme xmlns:a="http://schemas.openxmlformats.org/drawingml/2006/main" name="170109_BR MATRICE PPT">
  <a:themeElements>
    <a:clrScheme name="170105_BLOUSES ROSE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30EBD"/>
      </a:accent1>
      <a:accent2>
        <a:srgbClr val="F37F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170109_BR MATRICE PPT</Template>
  <TotalTime>5669</TotalTime>
  <Words>467</Words>
  <Application>Microsoft Office PowerPoint</Application>
  <PresentationFormat>Affichage à l'écran (4:3)</PresentationFormat>
  <Paragraphs>106</Paragraphs>
  <Slides>18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</vt:lpstr>
      <vt:lpstr>170109_BR MATRICE PPT</vt:lpstr>
      <vt:lpstr>Thème Office</vt:lpstr>
      <vt:lpstr>Document</vt:lpstr>
      <vt:lpstr>Les blouses roses</vt:lpstr>
      <vt:lpstr>Les blouses roses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blouses roses</vt:lpstr>
      <vt:lpstr>Présentation du comité De St Germain en Laye</vt:lpstr>
      <vt:lpstr>Evolution du comité De St Germain en Laye</vt:lpstr>
      <vt:lpstr>Perspectives d’évolution  </vt:lpstr>
      <vt:lpstr>Bilan financier 2022  </vt:lpstr>
      <vt:lpstr>Présentation PowerPoint</vt:lpstr>
      <vt:lpstr>Merci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Communication</dc:creator>
  <cp:lastModifiedBy>SC Naos</cp:lastModifiedBy>
  <cp:revision>91</cp:revision>
  <dcterms:created xsi:type="dcterms:W3CDTF">2017-02-07T08:38:31Z</dcterms:created>
  <dcterms:modified xsi:type="dcterms:W3CDTF">2023-01-10T09:32:12Z</dcterms:modified>
</cp:coreProperties>
</file>